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2" r:id="rId7"/>
    <p:sldId id="263" r:id="rId8"/>
    <p:sldId id="261" r:id="rId9"/>
    <p:sldId id="264" r:id="rId10"/>
    <p:sldId id="265" r:id="rId11"/>
    <p:sldId id="267" r:id="rId12"/>
    <p:sldId id="268" r:id="rId13"/>
    <p:sldId id="266" r:id="rId14"/>
    <p:sldId id="269" r:id="rId15"/>
    <p:sldId id="270" r:id="rId16"/>
    <p:sldId id="272" r:id="rId17"/>
    <p:sldId id="273" r:id="rId18"/>
    <p:sldId id="274" r:id="rId19"/>
    <p:sldId id="275" r:id="rId20"/>
    <p:sldId id="276" r:id="rId21"/>
    <p:sldId id="277" r:id="rId22"/>
    <p:sldId id="27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5/9/2024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5/9/2024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javatpoint.com/" TargetMode="External"/><Relationship Id="rId2" Type="http://schemas.openxmlformats.org/officeDocument/2006/relationships/hyperlink" Target="http://www.w3schools.com/" TargetMode="External"/><Relationship Id="rId1" Type="http://schemas.openxmlformats.org/officeDocument/2006/relationships/slideLayout" Target="../slideLayouts/slideLayout2.xml"/><Relationship Id="rId4" Type="http://schemas.openxmlformats.org/officeDocument/2006/relationships/hyperlink" Target="http://www.developer.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40046" y="844767"/>
            <a:ext cx="9035708" cy="830997"/>
          </a:xfrm>
          <a:prstGeom prst="rect">
            <a:avLst/>
          </a:prstGeom>
          <a:noFill/>
        </p:spPr>
        <p:txBody>
          <a:bodyPr wrap="square" lIns="91440" tIns="45720" rIns="91440" bIns="45720">
            <a:spAutoFit/>
          </a:bodyPr>
          <a:lstStyle/>
          <a:p>
            <a:pPr algn="ctr"/>
            <a:r>
              <a:rPr lang="en-US" sz="48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RESTAURANT </a:t>
            </a:r>
            <a:r>
              <a:rPr lang="en-US" sz="48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FOOD ORDERING</a:t>
            </a:r>
            <a:r>
              <a:rPr lang="en-US" sz="48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endParaRPr lang="en-US" sz="4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5104" y="1591056"/>
            <a:ext cx="8165592" cy="4315968"/>
          </a:xfrm>
          <a:prstGeom prst="rect">
            <a:avLst/>
          </a:prstGeom>
        </p:spPr>
      </p:pic>
    </p:spTree>
    <p:extLst>
      <p:ext uri="{BB962C8B-B14F-4D97-AF65-F5344CB8AC3E}">
        <p14:creationId xmlns:p14="http://schemas.microsoft.com/office/powerpoint/2010/main" val="3642210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866775"/>
            <a:ext cx="6858000" cy="5124450"/>
          </a:xfrm>
          <a:prstGeom prst="rect">
            <a:avLst/>
          </a:prstGeom>
        </p:spPr>
      </p:pic>
    </p:spTree>
    <p:extLst>
      <p:ext uri="{BB962C8B-B14F-4D97-AF65-F5344CB8AC3E}">
        <p14:creationId xmlns:p14="http://schemas.microsoft.com/office/powerpoint/2010/main" val="4687806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5235" y="919705"/>
            <a:ext cx="4837992" cy="523220"/>
          </a:xfrm>
          <a:prstGeom prst="rect">
            <a:avLst/>
          </a:prstGeom>
          <a:noFill/>
        </p:spPr>
        <p:txBody>
          <a:bodyPr wrap="none" lIns="91440" tIns="45720" rIns="91440" bIns="45720">
            <a:spAutoFit/>
          </a:bodyPr>
          <a:lstStyle/>
          <a:p>
            <a:pPr algn="ctr"/>
            <a:r>
              <a:rPr lang="en-US" sz="28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FRONTEND LANGUAGES USED :</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 name="TextBox 2"/>
          <p:cNvSpPr txBox="1"/>
          <p:nvPr/>
        </p:nvSpPr>
        <p:spPr>
          <a:xfrm>
            <a:off x="1633413" y="2459637"/>
            <a:ext cx="8088925" cy="2215991"/>
          </a:xfrm>
          <a:prstGeom prst="rect">
            <a:avLst/>
          </a:prstGeom>
          <a:noFill/>
        </p:spPr>
        <p:txBody>
          <a:bodyPr wrap="square" rtlCol="0">
            <a:spAutoFit/>
          </a:bodyPr>
          <a:lstStyle/>
          <a:p>
            <a:r>
              <a:rPr lang="en-IN" sz="2000" b="1" dirty="0" smtClean="0"/>
              <a:t> REACT :</a:t>
            </a:r>
          </a:p>
          <a:p>
            <a:r>
              <a:rPr lang="en-IN" sz="2000" b="1" dirty="0" smtClean="0"/>
              <a:t> </a:t>
            </a:r>
          </a:p>
          <a:p>
            <a:r>
              <a:rPr lang="en-US" sz="2000" dirty="0"/>
              <a:t>React (also known as React.js or </a:t>
            </a:r>
            <a:r>
              <a:rPr lang="en-US" sz="2000" dirty="0" err="1"/>
              <a:t>ReactJS</a:t>
            </a:r>
            <a:r>
              <a:rPr lang="en-US" sz="2000" dirty="0"/>
              <a:t>) is a free and open-source front-end JavaScript library for building user interfaces based on components. It is maintained by Meta (formerly Facebook) and a community of individual developers and companies. React.</a:t>
            </a:r>
            <a:endParaRPr lang="en-IN" sz="2000" b="1" dirty="0" smtClean="0"/>
          </a:p>
          <a:p>
            <a:endParaRPr lang="en-IN" dirty="0"/>
          </a:p>
        </p:txBody>
      </p:sp>
    </p:spTree>
    <p:extLst>
      <p:ext uri="{BB962C8B-B14F-4D97-AF65-F5344CB8AC3E}">
        <p14:creationId xmlns:p14="http://schemas.microsoft.com/office/powerpoint/2010/main" val="30397216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2109" y="927520"/>
            <a:ext cx="4617354" cy="523220"/>
          </a:xfrm>
          <a:prstGeom prst="rect">
            <a:avLst/>
          </a:prstGeom>
          <a:noFill/>
        </p:spPr>
        <p:txBody>
          <a:bodyPr wrap="none" lIns="91440" tIns="45720" rIns="91440" bIns="45720">
            <a:spAutoFit/>
          </a:bodyPr>
          <a:lstStyle/>
          <a:p>
            <a:pPr algn="ctr"/>
            <a:r>
              <a:rPr lang="en-US" sz="28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BACKEND LANGUAGES USED :</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4" name="TextBox 3"/>
          <p:cNvSpPr txBox="1"/>
          <p:nvPr/>
        </p:nvSpPr>
        <p:spPr>
          <a:xfrm>
            <a:off x="1219831" y="1662467"/>
            <a:ext cx="5353539" cy="707886"/>
          </a:xfrm>
          <a:prstGeom prst="rect">
            <a:avLst/>
          </a:prstGeom>
          <a:noFill/>
        </p:spPr>
        <p:txBody>
          <a:bodyPr wrap="square" rtlCol="0">
            <a:spAutoFit/>
          </a:bodyPr>
          <a:lstStyle/>
          <a:p>
            <a:r>
              <a:rPr lang="en-IN" sz="2000" b="1" dirty="0" smtClean="0"/>
              <a:t>EXPRESS:</a:t>
            </a:r>
          </a:p>
          <a:p>
            <a:endParaRPr lang="en-IN" sz="2000" b="1" dirty="0"/>
          </a:p>
        </p:txBody>
      </p:sp>
      <p:sp>
        <p:nvSpPr>
          <p:cNvPr id="5" name="Rectangle 4"/>
          <p:cNvSpPr/>
          <p:nvPr/>
        </p:nvSpPr>
        <p:spPr>
          <a:xfrm>
            <a:off x="1735646" y="2118009"/>
            <a:ext cx="7814753" cy="1200329"/>
          </a:xfrm>
          <a:prstGeom prst="rect">
            <a:avLst/>
          </a:prstGeom>
        </p:spPr>
        <p:txBody>
          <a:bodyPr wrap="square">
            <a:spAutoFit/>
          </a:bodyPr>
          <a:lstStyle/>
          <a:p>
            <a:r>
              <a:rPr lang="en-US" dirty="0">
                <a:latin typeface="Google Sans"/>
              </a:rPr>
              <a:t>Express, is a back end web application framework for building RESTful APIs with Node. </a:t>
            </a:r>
            <a:r>
              <a:rPr lang="en-US" dirty="0" err="1">
                <a:latin typeface="Google Sans"/>
              </a:rPr>
              <a:t>js</a:t>
            </a:r>
            <a:r>
              <a:rPr lang="en-US" dirty="0">
                <a:latin typeface="Google Sans"/>
              </a:rPr>
              <a:t>, released as free and open-source software under the MIT License. It is designed for building web applications and APIs. It has been called the de facto standard server framework for Node.</a:t>
            </a:r>
            <a:endParaRPr lang="en-IN" dirty="0"/>
          </a:p>
        </p:txBody>
      </p:sp>
      <p:sp>
        <p:nvSpPr>
          <p:cNvPr id="7" name="Rectangle 6"/>
          <p:cNvSpPr/>
          <p:nvPr/>
        </p:nvSpPr>
        <p:spPr>
          <a:xfrm>
            <a:off x="1359877" y="4207804"/>
            <a:ext cx="6096000" cy="646331"/>
          </a:xfrm>
          <a:prstGeom prst="rect">
            <a:avLst/>
          </a:prstGeom>
        </p:spPr>
        <p:txBody>
          <a:bodyPr>
            <a:spAutoFit/>
          </a:bodyPr>
          <a:lstStyle/>
          <a:p>
            <a:r>
              <a:rPr lang="en-IN" b="1" dirty="0" smtClean="0"/>
              <a:t>MONGODB:</a:t>
            </a:r>
            <a:endParaRPr lang="en-IN" b="1" dirty="0"/>
          </a:p>
          <a:p>
            <a:endParaRPr lang="en-IN" b="1" dirty="0"/>
          </a:p>
        </p:txBody>
      </p:sp>
      <p:sp>
        <p:nvSpPr>
          <p:cNvPr id="8" name="Rectangle 7"/>
          <p:cNvSpPr/>
          <p:nvPr/>
        </p:nvSpPr>
        <p:spPr>
          <a:xfrm>
            <a:off x="1633414" y="4667628"/>
            <a:ext cx="7557477" cy="1200329"/>
          </a:xfrm>
          <a:prstGeom prst="rect">
            <a:avLst/>
          </a:prstGeom>
        </p:spPr>
        <p:txBody>
          <a:bodyPr wrap="square">
            <a:spAutoFit/>
          </a:bodyPr>
          <a:lstStyle/>
          <a:p>
            <a:r>
              <a:rPr lang="en-US" dirty="0">
                <a:latin typeface="Google Sans"/>
              </a:rPr>
              <a:t>MongoDB is a non-relational document database that provides support for JSON-like storage. The MongoDB database has a flexible data model that enables you to store unstructured data, and it provides full indexing support, and replication with rich and intuitive APIs</a:t>
            </a:r>
            <a:endParaRPr lang="en-IN" dirty="0"/>
          </a:p>
        </p:txBody>
      </p:sp>
    </p:spTree>
    <p:extLst>
      <p:ext uri="{BB962C8B-B14F-4D97-AF65-F5344CB8AC3E}">
        <p14:creationId xmlns:p14="http://schemas.microsoft.com/office/powerpoint/2010/main" val="29737168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75518" y="927520"/>
            <a:ext cx="2910541" cy="523220"/>
          </a:xfrm>
          <a:prstGeom prst="rect">
            <a:avLst/>
          </a:prstGeom>
          <a:noFill/>
        </p:spPr>
        <p:txBody>
          <a:bodyPr wrap="none" lIns="91440" tIns="45720" rIns="91440" bIns="45720">
            <a:spAutoFit/>
          </a:bodyPr>
          <a:lstStyle/>
          <a:p>
            <a:pPr algn="ctr"/>
            <a:r>
              <a:rPr lang="en-US" sz="28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SOFTWARE USED :</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4" name="TextBox 3"/>
          <p:cNvSpPr txBox="1"/>
          <p:nvPr/>
        </p:nvSpPr>
        <p:spPr>
          <a:xfrm>
            <a:off x="1860062" y="2201728"/>
            <a:ext cx="5353539" cy="707886"/>
          </a:xfrm>
          <a:prstGeom prst="rect">
            <a:avLst/>
          </a:prstGeom>
          <a:noFill/>
        </p:spPr>
        <p:txBody>
          <a:bodyPr wrap="square" rtlCol="0">
            <a:spAutoFit/>
          </a:bodyPr>
          <a:lstStyle/>
          <a:p>
            <a:r>
              <a:rPr lang="en-IN" sz="2000" b="1" dirty="0" smtClean="0"/>
              <a:t>VS CODE:</a:t>
            </a:r>
          </a:p>
          <a:p>
            <a:endParaRPr lang="en-IN" sz="2000" b="1" dirty="0"/>
          </a:p>
        </p:txBody>
      </p:sp>
      <p:sp>
        <p:nvSpPr>
          <p:cNvPr id="9" name="Rectangle 8"/>
          <p:cNvSpPr/>
          <p:nvPr/>
        </p:nvSpPr>
        <p:spPr>
          <a:xfrm>
            <a:off x="1860062" y="2770668"/>
            <a:ext cx="6267938" cy="1754326"/>
          </a:xfrm>
          <a:prstGeom prst="rect">
            <a:avLst/>
          </a:prstGeom>
        </p:spPr>
        <p:txBody>
          <a:bodyPr wrap="square">
            <a:spAutoFit/>
          </a:bodyPr>
          <a:lstStyle/>
          <a:p>
            <a:r>
              <a:rPr lang="en-US" dirty="0">
                <a:latin typeface="Google Sans"/>
              </a:rPr>
              <a:t>Visual Studio Code is a streamlined code editor with support for development operations like debugging, task running, and version control. It aims to provide just the tools a developer needs for a quick code-build-debug cycle and leaves more complex workflows to fuller featured IDEs, such as Visual Studio IDE.</a:t>
            </a:r>
            <a:endParaRPr lang="en-IN" dirty="0"/>
          </a:p>
        </p:txBody>
      </p:sp>
    </p:spTree>
    <p:extLst>
      <p:ext uri="{BB962C8B-B14F-4D97-AF65-F5344CB8AC3E}">
        <p14:creationId xmlns:p14="http://schemas.microsoft.com/office/powerpoint/2010/main" val="2374953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23513" y="685243"/>
            <a:ext cx="2270301" cy="523220"/>
          </a:xfrm>
          <a:prstGeom prst="rect">
            <a:avLst/>
          </a:prstGeom>
          <a:noFill/>
        </p:spPr>
        <p:txBody>
          <a:bodyPr wrap="none" lIns="91440" tIns="45720" rIns="91440" bIns="45720">
            <a:spAutoFit/>
          </a:bodyPr>
          <a:lstStyle/>
          <a:p>
            <a:pPr algn="ctr"/>
            <a:r>
              <a:rPr lang="en-US" sz="28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HOME PAGE</a:t>
            </a:r>
            <a:r>
              <a:rPr lang="en-US" sz="28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077" y="1719385"/>
            <a:ext cx="8378092" cy="3720123"/>
          </a:xfrm>
          <a:prstGeom prst="rect">
            <a:avLst/>
          </a:prstGeom>
        </p:spPr>
      </p:pic>
    </p:spTree>
    <p:extLst>
      <p:ext uri="{BB962C8B-B14F-4D97-AF65-F5344CB8AC3E}">
        <p14:creationId xmlns:p14="http://schemas.microsoft.com/office/powerpoint/2010/main" val="16734416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25415" y="685243"/>
            <a:ext cx="3032370" cy="523220"/>
          </a:xfrm>
          <a:prstGeom prst="rect">
            <a:avLst/>
          </a:prstGeom>
          <a:noFill/>
        </p:spPr>
        <p:txBody>
          <a:bodyPr wrap="square" lIns="91440" tIns="45720" rIns="91440" bIns="45720">
            <a:spAutoFit/>
          </a:bodyPr>
          <a:lstStyle/>
          <a:p>
            <a:pPr algn="ctr"/>
            <a:r>
              <a:rPr lang="en-US" sz="28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ABOUT US  PAGE</a:t>
            </a:r>
            <a:r>
              <a:rPr lang="en-US" sz="28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3146" y="1714500"/>
            <a:ext cx="8484577" cy="3943349"/>
          </a:xfrm>
          <a:prstGeom prst="rect">
            <a:avLst/>
          </a:prstGeom>
        </p:spPr>
      </p:pic>
    </p:spTree>
    <p:extLst>
      <p:ext uri="{BB962C8B-B14F-4D97-AF65-F5344CB8AC3E}">
        <p14:creationId xmlns:p14="http://schemas.microsoft.com/office/powerpoint/2010/main" val="2516380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84738" y="553358"/>
            <a:ext cx="3032370" cy="523220"/>
          </a:xfrm>
          <a:prstGeom prst="rect">
            <a:avLst/>
          </a:prstGeom>
          <a:noFill/>
        </p:spPr>
        <p:txBody>
          <a:bodyPr wrap="square" lIns="91440" tIns="45720" rIns="91440" bIns="45720">
            <a:spAutoFit/>
          </a:bodyPr>
          <a:lstStyle/>
          <a:p>
            <a:pPr algn="ctr"/>
            <a:r>
              <a:rPr lang="en-US" sz="28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SERVICE  PAGE</a:t>
            </a:r>
            <a:r>
              <a:rPr lang="en-US" sz="28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300" y="1714500"/>
            <a:ext cx="8801100" cy="3943349"/>
          </a:xfrm>
          <a:prstGeom prst="rect">
            <a:avLst/>
          </a:prstGeom>
        </p:spPr>
      </p:pic>
    </p:spTree>
    <p:extLst>
      <p:ext uri="{BB962C8B-B14F-4D97-AF65-F5344CB8AC3E}">
        <p14:creationId xmlns:p14="http://schemas.microsoft.com/office/powerpoint/2010/main" val="36545640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1838" y="641282"/>
            <a:ext cx="3032370" cy="523220"/>
          </a:xfrm>
          <a:prstGeom prst="rect">
            <a:avLst/>
          </a:prstGeom>
          <a:noFill/>
        </p:spPr>
        <p:txBody>
          <a:bodyPr wrap="square" lIns="91440" tIns="45720" rIns="91440" bIns="45720">
            <a:spAutoFit/>
          </a:bodyPr>
          <a:lstStyle/>
          <a:p>
            <a:pPr algn="ctr"/>
            <a:r>
              <a:rPr lang="en-US" sz="28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TEAM PAGE</a:t>
            </a:r>
            <a:r>
              <a:rPr lang="en-US" sz="28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538654"/>
            <a:ext cx="9082454" cy="3868615"/>
          </a:xfrm>
          <a:prstGeom prst="rect">
            <a:avLst/>
          </a:prstGeom>
        </p:spPr>
      </p:pic>
    </p:spTree>
    <p:extLst>
      <p:ext uri="{BB962C8B-B14F-4D97-AF65-F5344CB8AC3E}">
        <p14:creationId xmlns:p14="http://schemas.microsoft.com/office/powerpoint/2010/main" val="6966488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1837" y="641282"/>
            <a:ext cx="3719147" cy="523220"/>
          </a:xfrm>
          <a:prstGeom prst="rect">
            <a:avLst/>
          </a:prstGeom>
          <a:noFill/>
        </p:spPr>
        <p:txBody>
          <a:bodyPr wrap="square" lIns="91440" tIns="45720" rIns="91440" bIns="45720">
            <a:spAutoFit/>
          </a:bodyPr>
          <a:lstStyle/>
          <a:p>
            <a:pPr algn="ctr"/>
            <a:r>
              <a:rPr lang="en-US" sz="28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RESERVATION PAGE</a:t>
            </a:r>
            <a:r>
              <a:rPr lang="en-US" sz="28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9668" y="1802422"/>
            <a:ext cx="8440617" cy="3855427"/>
          </a:xfrm>
          <a:prstGeom prst="rect">
            <a:avLst/>
          </a:prstGeom>
        </p:spPr>
      </p:pic>
    </p:spTree>
    <p:extLst>
      <p:ext uri="{BB962C8B-B14F-4D97-AF65-F5344CB8AC3E}">
        <p14:creationId xmlns:p14="http://schemas.microsoft.com/office/powerpoint/2010/main" val="15664985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1837" y="641282"/>
            <a:ext cx="3719147" cy="523220"/>
          </a:xfrm>
          <a:prstGeom prst="rect">
            <a:avLst/>
          </a:prstGeom>
          <a:noFill/>
        </p:spPr>
        <p:txBody>
          <a:bodyPr wrap="square" lIns="91440" tIns="45720" rIns="91440" bIns="45720">
            <a:spAutoFit/>
          </a:bodyPr>
          <a:lstStyle/>
          <a:p>
            <a:pPr algn="ctr"/>
            <a:r>
              <a:rPr lang="en-US" sz="28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OUR MENU PAGE</a:t>
            </a:r>
            <a:r>
              <a:rPr lang="en-US" sz="28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691" y="1811215"/>
            <a:ext cx="8889023" cy="3846635"/>
          </a:xfrm>
          <a:prstGeom prst="rect">
            <a:avLst/>
          </a:prstGeom>
        </p:spPr>
      </p:pic>
    </p:spTree>
    <p:extLst>
      <p:ext uri="{BB962C8B-B14F-4D97-AF65-F5344CB8AC3E}">
        <p14:creationId xmlns:p14="http://schemas.microsoft.com/office/powerpoint/2010/main" val="7323263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41448" y="626471"/>
            <a:ext cx="7040880" cy="1323439"/>
          </a:xfrm>
          <a:prstGeom prst="rect">
            <a:avLst/>
          </a:prstGeom>
          <a:noFill/>
        </p:spPr>
        <p:txBody>
          <a:bodyPr wrap="square" lIns="91440" tIns="45720" rIns="91440" bIns="45720">
            <a:spAutoFit/>
          </a:bodyPr>
          <a:lstStyle/>
          <a:p>
            <a:pPr algn="ctr"/>
            <a:r>
              <a:rPr lang="en-US" sz="40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TECHNO INDIA NJR INSTITUTE OF TECHNOLOGY</a:t>
            </a:r>
            <a:endPar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 name="Rectangle 2"/>
          <p:cNvSpPr/>
          <p:nvPr/>
        </p:nvSpPr>
        <p:spPr>
          <a:xfrm>
            <a:off x="494868" y="2165342"/>
            <a:ext cx="3373949" cy="584775"/>
          </a:xfrm>
          <a:prstGeom prst="rect">
            <a:avLst/>
          </a:prstGeom>
          <a:noFill/>
        </p:spPr>
        <p:txBody>
          <a:bodyPr wrap="square" lIns="91440" tIns="45720" rIns="91440" bIns="45720">
            <a:spAutoFit/>
          </a:bodyPr>
          <a:lstStyle/>
          <a:p>
            <a:pPr algn="ctr"/>
            <a:r>
              <a:rPr lang="en-US" sz="32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PRESENTED BY :</a:t>
            </a:r>
            <a:endParaRPr lang="en-US" sz="32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4" name="Rectangle 3"/>
          <p:cNvSpPr/>
          <p:nvPr/>
        </p:nvSpPr>
        <p:spPr>
          <a:xfrm>
            <a:off x="1033272" y="2965549"/>
            <a:ext cx="5835683" cy="3046988"/>
          </a:xfrm>
          <a:prstGeom prst="rect">
            <a:avLst/>
          </a:prstGeom>
          <a:noFill/>
        </p:spPr>
        <p:txBody>
          <a:bodyPr wrap="square" lIns="91440" tIns="45720" rIns="91440" bIns="45720">
            <a:spAutoFit/>
          </a:bodyPr>
          <a:lstStyle/>
          <a:p>
            <a:r>
              <a:rPr lang="en-US" sz="2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DEVRAJ SINGH GEHLOT (20ETCCSO31)</a:t>
            </a:r>
          </a:p>
          <a:p>
            <a:r>
              <a:rPr lang="en-US" sz="2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VISHAL SHARMA </a:t>
            </a: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r>
              <a:rPr lang="en-US" sz="2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20ETCCS116)</a:t>
            </a:r>
          </a:p>
          <a:p>
            <a:r>
              <a:rPr lang="en-US" sz="2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DHRUV KUMAR SINGH </a:t>
            </a: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r>
              <a:rPr lang="en-US" sz="2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20ETCCS303)</a:t>
            </a:r>
          </a:p>
          <a:p>
            <a:r>
              <a:rPr lang="en-US" sz="2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HARSH MENON (</a:t>
            </a: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20ETCCSO31</a:t>
            </a:r>
            <a:r>
              <a:rPr lang="en-US" sz="2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a:p>
            <a:r>
              <a:rPr lang="en-US" sz="2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ROHAN PRATAP SINGH (20ETCCSO96)</a:t>
            </a:r>
          </a:p>
          <a:p>
            <a:r>
              <a:rPr lang="en-US" sz="2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GOURI KUMAWAT (20ETCCSO43)</a:t>
            </a:r>
            <a:endPar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a:p>
            <a:endParaRPr lang="en-US" sz="2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a:p>
            <a:endParaRPr lang="en-US" sz="2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7878528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9277" y="641282"/>
            <a:ext cx="7306408" cy="523220"/>
          </a:xfrm>
          <a:prstGeom prst="rect">
            <a:avLst/>
          </a:prstGeom>
          <a:noFill/>
        </p:spPr>
        <p:txBody>
          <a:bodyPr wrap="square" lIns="91440" tIns="45720" rIns="91440" bIns="45720">
            <a:spAutoFit/>
          </a:bodyPr>
          <a:lstStyle/>
          <a:p>
            <a:pPr algn="ctr"/>
            <a:r>
              <a:rPr lang="en-US" sz="28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CONCLUSION &amp; FUTURE SCOPE </a:t>
            </a:r>
            <a:r>
              <a:rPr lang="en-US" sz="28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4" name="Rectangle 3"/>
          <p:cNvSpPr/>
          <p:nvPr/>
        </p:nvSpPr>
        <p:spPr>
          <a:xfrm>
            <a:off x="1995855" y="1617511"/>
            <a:ext cx="8247184" cy="4401205"/>
          </a:xfrm>
          <a:prstGeom prst="rect">
            <a:avLst/>
          </a:prstGeom>
        </p:spPr>
        <p:txBody>
          <a:bodyPr wrap="square">
            <a:spAutoFit/>
          </a:bodyPr>
          <a:lstStyle/>
          <a:p>
            <a:r>
              <a:rPr lang="en-IN" sz="2000" b="1" dirty="0" smtClean="0"/>
              <a:t>Conclusion:</a:t>
            </a:r>
          </a:p>
          <a:p>
            <a:r>
              <a:rPr lang="en-US" sz="2000" b="1" dirty="0"/>
              <a:t>the restaurant food ordering project utilizing the MERN stack presents a comprehensive solution for enhancing the dining experience. Through seamless integration of MongoDB, Express.js, React.js, and Node.js, the project streamlines operations for both customers and restaurant </a:t>
            </a:r>
            <a:r>
              <a:rPr lang="en-US" sz="2000" b="1" dirty="0" smtClean="0"/>
              <a:t>owners</a:t>
            </a:r>
            <a:r>
              <a:rPr lang="en-IN" sz="2000" b="1" dirty="0" smtClean="0"/>
              <a:t>. </a:t>
            </a:r>
            <a:endParaRPr lang="en-IN" sz="2000" b="1" dirty="0" smtClean="0"/>
          </a:p>
          <a:p>
            <a:endParaRPr lang="en-IN" sz="2000" b="1" dirty="0"/>
          </a:p>
          <a:p>
            <a:r>
              <a:rPr lang="en-IN" sz="2000" b="1" dirty="0" smtClean="0"/>
              <a:t>Future scope:</a:t>
            </a:r>
          </a:p>
          <a:p>
            <a:r>
              <a:rPr lang="en-IN" sz="2000" b="1" dirty="0" smtClean="0"/>
              <a:t> </a:t>
            </a:r>
            <a:r>
              <a:rPr lang="en-US" sz="2000" b="1" dirty="0"/>
              <a:t>includes implementing additional features such as real-time order tracking, AI-based recommendation systems, and integration with emerging technologies like </a:t>
            </a:r>
            <a:r>
              <a:rPr lang="en-US" sz="2000" b="1" dirty="0" err="1"/>
              <a:t>blockchain</a:t>
            </a:r>
            <a:r>
              <a:rPr lang="en-US" sz="2000" b="1" dirty="0"/>
              <a:t> for enhanced security. Furthermore, expanding the platform to support multiple restaurants and geographical regions could broaden its reach and impact. Overall, the project lays a strong foundation for continuous improvement and innovation in the online food ordering industry.</a:t>
            </a:r>
            <a:endParaRPr lang="en-IN" sz="2000" b="1" dirty="0"/>
          </a:p>
        </p:txBody>
      </p:sp>
    </p:spTree>
    <p:extLst>
      <p:ext uri="{BB962C8B-B14F-4D97-AF65-F5344CB8AC3E}">
        <p14:creationId xmlns:p14="http://schemas.microsoft.com/office/powerpoint/2010/main" val="26729267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86961" y="702828"/>
            <a:ext cx="7306408" cy="523220"/>
          </a:xfrm>
          <a:prstGeom prst="rect">
            <a:avLst/>
          </a:prstGeom>
          <a:noFill/>
        </p:spPr>
        <p:txBody>
          <a:bodyPr wrap="square" lIns="91440" tIns="45720" rIns="91440" bIns="45720">
            <a:spAutoFit/>
          </a:bodyPr>
          <a:lstStyle/>
          <a:p>
            <a:pPr algn="ctr"/>
            <a:r>
              <a:rPr lang="en-US" sz="28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BIBLIOGRAPHY </a:t>
            </a:r>
            <a:r>
              <a:rPr lang="en-US" sz="28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5" name="TextBox 4"/>
          <p:cNvSpPr txBox="1"/>
          <p:nvPr/>
        </p:nvSpPr>
        <p:spPr>
          <a:xfrm>
            <a:off x="3554045" y="2215406"/>
            <a:ext cx="5669087" cy="2215991"/>
          </a:xfrm>
          <a:prstGeom prst="rect">
            <a:avLst/>
          </a:prstGeom>
          <a:noFill/>
        </p:spPr>
        <p:txBody>
          <a:bodyPr wrap="square" rtlCol="0">
            <a:spAutoFit/>
          </a:bodyPr>
          <a:lstStyle/>
          <a:p>
            <a:r>
              <a:rPr lang="en-IN" sz="2000" b="1" dirty="0" smtClean="0"/>
              <a:t>. </a:t>
            </a:r>
            <a:r>
              <a:rPr lang="en-IN" sz="2000" b="1" dirty="0" smtClean="0">
                <a:hlinkClick r:id="rId2"/>
              </a:rPr>
              <a:t>WWW.W3SCHOOLS.COM</a:t>
            </a:r>
            <a:endParaRPr lang="en-IN" sz="2000" b="1" dirty="0" smtClean="0"/>
          </a:p>
          <a:p>
            <a:endParaRPr lang="en-IN" sz="2000" b="1" dirty="0" smtClean="0"/>
          </a:p>
          <a:p>
            <a:r>
              <a:rPr lang="en-IN" sz="2000" b="1" dirty="0" smtClean="0"/>
              <a:t>. </a:t>
            </a:r>
            <a:r>
              <a:rPr lang="en-IN" sz="2000" b="1" dirty="0" smtClean="0">
                <a:hlinkClick r:id="rId3"/>
              </a:rPr>
              <a:t>WWW.JAVATPOINT.COM</a:t>
            </a:r>
            <a:endParaRPr lang="en-IN" sz="2000" b="1" dirty="0" smtClean="0"/>
          </a:p>
          <a:p>
            <a:endParaRPr lang="en-IN" sz="2000" b="1" dirty="0"/>
          </a:p>
          <a:p>
            <a:r>
              <a:rPr lang="en-IN" sz="2000" b="1" dirty="0" smtClean="0"/>
              <a:t>. </a:t>
            </a:r>
            <a:r>
              <a:rPr lang="en-IN" sz="2000" b="1" dirty="0" smtClean="0">
                <a:hlinkClick r:id="rId4"/>
              </a:rPr>
              <a:t>WWW.DEVELOPER.COM</a:t>
            </a:r>
            <a:endParaRPr lang="en-IN" sz="2000" b="1" dirty="0" smtClean="0"/>
          </a:p>
          <a:p>
            <a:endParaRPr lang="en-IN" sz="2000" b="1" dirty="0"/>
          </a:p>
          <a:p>
            <a:endParaRPr lang="en-IN" dirty="0"/>
          </a:p>
        </p:txBody>
      </p:sp>
    </p:spTree>
    <p:extLst>
      <p:ext uri="{BB962C8B-B14F-4D97-AF65-F5344CB8AC3E}">
        <p14:creationId xmlns:p14="http://schemas.microsoft.com/office/powerpoint/2010/main" val="1045213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819342"/>
            <a:ext cx="11463614" cy="923330"/>
          </a:xfrm>
          <a:prstGeom prst="rect">
            <a:avLst/>
          </a:prstGeom>
          <a:noFill/>
        </p:spPr>
        <p:txBody>
          <a:bodyPr wrap="square" lIns="91440" tIns="45720" rIns="91440" bIns="45720">
            <a:spAutoFit/>
          </a:bodyPr>
          <a:lstStyle/>
          <a:p>
            <a:pPr algn="ctr"/>
            <a:r>
              <a:rPr lang="en-US" sz="54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3035784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03328" y="582067"/>
            <a:ext cx="2179572" cy="584775"/>
          </a:xfrm>
          <a:prstGeom prst="rect">
            <a:avLst/>
          </a:prstGeom>
          <a:noFill/>
        </p:spPr>
        <p:txBody>
          <a:bodyPr wrap="none" lIns="91440" tIns="45720" rIns="91440" bIns="45720">
            <a:spAutoFit/>
          </a:bodyPr>
          <a:lstStyle/>
          <a:p>
            <a:pPr algn="ctr"/>
            <a:r>
              <a:rPr lang="en-US" sz="32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OBJECTIVE</a:t>
            </a:r>
            <a:r>
              <a:rPr lang="en-US" sz="28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5" name="Rectangle 4"/>
          <p:cNvSpPr/>
          <p:nvPr/>
        </p:nvSpPr>
        <p:spPr>
          <a:xfrm>
            <a:off x="993531" y="2967335"/>
            <a:ext cx="5194835" cy="461665"/>
          </a:xfrm>
          <a:prstGeom prst="rect">
            <a:avLst/>
          </a:prstGeom>
          <a:noFill/>
        </p:spPr>
        <p:txBody>
          <a:bodyPr wrap="square" lIns="91440" tIns="45720" rIns="91440" bIns="45720">
            <a:spAutoFit/>
          </a:bodyPr>
          <a:lstStyle/>
          <a:p>
            <a:pPr algn="ctr"/>
            <a:endParaRPr lang="en-US" sz="2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8" name="Rectangle 7"/>
          <p:cNvSpPr/>
          <p:nvPr/>
        </p:nvSpPr>
        <p:spPr>
          <a:xfrm>
            <a:off x="3048000" y="1720840"/>
            <a:ext cx="6096000" cy="4401205"/>
          </a:xfrm>
          <a:prstGeom prst="rect">
            <a:avLst/>
          </a:prstGeom>
        </p:spPr>
        <p:txBody>
          <a:bodyPr>
            <a:spAutoFit/>
          </a:bodyPr>
          <a:lstStyle/>
          <a:p>
            <a:r>
              <a:rPr lang="en-US" sz="2000" b="1" dirty="0"/>
              <a:t>The objective of a restaurant food ordering project using the MERN stack is to create a seamless platform for customers to browse menus, place orders, and make payments online. This involves building a user-friendly interface for customers to explore available dishes, customize orders, and track delivery. Additionally, the project aims to streamline operations for restaurant staff by integrating order management, inventory tracking, and customer feedback systems. By leveraging the MERN stack (MongoDB, Express.js, React.js, Node.js), the goal is to develop a scalable, responsive, and efficient application that enhances the dining experience for customers and improves the management process for restaurant </a:t>
            </a:r>
            <a:r>
              <a:rPr lang="en-US" sz="2000" b="1" dirty="0" smtClean="0"/>
              <a:t>owners</a:t>
            </a:r>
            <a:r>
              <a:rPr lang="en-IN" sz="2000" b="1" dirty="0" smtClean="0"/>
              <a:t>.</a:t>
            </a:r>
            <a:endParaRPr lang="en-IN" sz="2000" b="1" dirty="0"/>
          </a:p>
        </p:txBody>
      </p:sp>
    </p:spTree>
    <p:extLst>
      <p:ext uri="{BB962C8B-B14F-4D97-AF65-F5344CB8AC3E}">
        <p14:creationId xmlns:p14="http://schemas.microsoft.com/office/powerpoint/2010/main" val="29996821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92245" y="732135"/>
            <a:ext cx="1927131" cy="584775"/>
          </a:xfrm>
          <a:prstGeom prst="rect">
            <a:avLst/>
          </a:prstGeom>
          <a:noFill/>
        </p:spPr>
        <p:txBody>
          <a:bodyPr wrap="none" lIns="91440" tIns="45720" rIns="91440" bIns="45720">
            <a:spAutoFit/>
          </a:bodyPr>
          <a:lstStyle/>
          <a:p>
            <a:pPr algn="ctr"/>
            <a:r>
              <a:rPr lang="en-US" sz="32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MODULE :</a:t>
            </a:r>
            <a:endParaRPr lang="en-US" sz="32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4" name="TextBox 3"/>
          <p:cNvSpPr txBox="1"/>
          <p:nvPr/>
        </p:nvSpPr>
        <p:spPr>
          <a:xfrm>
            <a:off x="1672490" y="3569421"/>
            <a:ext cx="4033718" cy="1600438"/>
          </a:xfrm>
          <a:prstGeom prst="rect">
            <a:avLst/>
          </a:prstGeom>
          <a:noFill/>
        </p:spPr>
        <p:txBody>
          <a:bodyPr wrap="square" rtlCol="0">
            <a:spAutoFit/>
          </a:bodyPr>
          <a:lstStyle/>
          <a:p>
            <a:r>
              <a:rPr lang="en-IN" sz="2000" b="1" dirty="0" smtClean="0"/>
              <a:t>. </a:t>
            </a:r>
            <a:r>
              <a:rPr lang="en-IN" sz="2000" b="1" dirty="0" smtClean="0"/>
              <a:t>VIEW PRODUCTS</a:t>
            </a:r>
            <a:endParaRPr lang="en-IN" sz="2000" b="1" dirty="0" smtClean="0"/>
          </a:p>
          <a:p>
            <a:r>
              <a:rPr lang="en-IN" sz="2000" b="1" dirty="0" smtClean="0"/>
              <a:t>. </a:t>
            </a:r>
            <a:r>
              <a:rPr lang="en-IN" sz="2000" b="1" dirty="0" smtClean="0"/>
              <a:t>PRODUCT BOOKING</a:t>
            </a:r>
            <a:endParaRPr lang="en-IN" sz="2000" b="1" dirty="0" smtClean="0"/>
          </a:p>
          <a:p>
            <a:r>
              <a:rPr lang="en-IN" sz="2000" b="1" dirty="0" smtClean="0"/>
              <a:t>. </a:t>
            </a:r>
            <a:r>
              <a:rPr lang="en-IN" sz="2000" b="1" dirty="0" smtClean="0"/>
              <a:t>GIVE </a:t>
            </a:r>
            <a:r>
              <a:rPr lang="en-IN" sz="2000" b="1" dirty="0"/>
              <a:t>FEEDBACK</a:t>
            </a:r>
          </a:p>
          <a:p>
            <a:r>
              <a:rPr lang="en-IN" sz="2000" b="1" dirty="0" smtClean="0"/>
              <a:t>. </a:t>
            </a:r>
            <a:r>
              <a:rPr lang="en-IN" sz="2000" b="1" dirty="0" smtClean="0"/>
              <a:t>VIEW PRODUCT BOOKINGS</a:t>
            </a:r>
            <a:endParaRPr lang="en-IN" sz="2000" b="1" dirty="0" smtClean="0"/>
          </a:p>
          <a:p>
            <a:endParaRPr lang="en-IN" dirty="0"/>
          </a:p>
        </p:txBody>
      </p:sp>
      <p:sp>
        <p:nvSpPr>
          <p:cNvPr id="5" name="Rectangle 4"/>
          <p:cNvSpPr/>
          <p:nvPr/>
        </p:nvSpPr>
        <p:spPr>
          <a:xfrm>
            <a:off x="1196923" y="2351111"/>
            <a:ext cx="3483326" cy="523220"/>
          </a:xfrm>
          <a:prstGeom prst="rect">
            <a:avLst/>
          </a:prstGeom>
          <a:noFill/>
        </p:spPr>
        <p:txBody>
          <a:bodyPr wrap="none" lIns="91440" tIns="45720" rIns="91440" bIns="45720">
            <a:spAutoFit/>
          </a:bodyPr>
          <a:lstStyle/>
          <a:p>
            <a:pPr algn="ctr"/>
            <a:r>
              <a:rPr lang="en-US" sz="28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CUSTOMER MODULE :</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7" name="Rectangle 6"/>
          <p:cNvSpPr/>
          <p:nvPr/>
        </p:nvSpPr>
        <p:spPr>
          <a:xfrm>
            <a:off x="5971586" y="2351111"/>
            <a:ext cx="4375365" cy="523220"/>
          </a:xfrm>
          <a:prstGeom prst="rect">
            <a:avLst/>
          </a:prstGeom>
          <a:noFill/>
        </p:spPr>
        <p:txBody>
          <a:bodyPr wrap="none" lIns="91440" tIns="45720" rIns="91440" bIns="45720">
            <a:spAutoFit/>
          </a:bodyPr>
          <a:lstStyle/>
          <a:p>
            <a:pPr algn="ctr"/>
            <a:r>
              <a:rPr lang="en-US" sz="28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ADMINISTRATIVE MODULE :</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8" name="TextBox 7"/>
          <p:cNvSpPr txBox="1"/>
          <p:nvPr/>
        </p:nvSpPr>
        <p:spPr>
          <a:xfrm>
            <a:off x="6260755" y="3569421"/>
            <a:ext cx="5353539" cy="1323439"/>
          </a:xfrm>
          <a:prstGeom prst="rect">
            <a:avLst/>
          </a:prstGeom>
          <a:noFill/>
        </p:spPr>
        <p:txBody>
          <a:bodyPr wrap="square" rtlCol="0">
            <a:spAutoFit/>
          </a:bodyPr>
          <a:lstStyle/>
          <a:p>
            <a:r>
              <a:rPr lang="en-IN" sz="2000" b="1" dirty="0" smtClean="0"/>
              <a:t>. MANAGE PRODUCTS</a:t>
            </a:r>
          </a:p>
          <a:p>
            <a:r>
              <a:rPr lang="en-IN" sz="2000" b="1" dirty="0" smtClean="0"/>
              <a:t>. MANAGE CUSTOMERS</a:t>
            </a:r>
          </a:p>
          <a:p>
            <a:r>
              <a:rPr lang="en-IN" sz="2000" b="1" dirty="0" smtClean="0"/>
              <a:t>. MANAGE PRODUCTS</a:t>
            </a:r>
            <a:endParaRPr lang="en-IN" sz="2000" b="1" dirty="0" smtClean="0"/>
          </a:p>
          <a:p>
            <a:r>
              <a:rPr lang="en-IN" sz="2000" b="1" dirty="0" smtClean="0"/>
              <a:t>. MANAGE </a:t>
            </a:r>
            <a:r>
              <a:rPr lang="en-IN" sz="2000" b="1" dirty="0" smtClean="0"/>
              <a:t>BOOKING</a:t>
            </a:r>
            <a:endParaRPr lang="en-IN" sz="2000" b="1" dirty="0"/>
          </a:p>
        </p:txBody>
      </p:sp>
    </p:spTree>
    <p:extLst>
      <p:ext uri="{BB962C8B-B14F-4D97-AF65-F5344CB8AC3E}">
        <p14:creationId xmlns:p14="http://schemas.microsoft.com/office/powerpoint/2010/main" val="39932451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02199" y="560196"/>
            <a:ext cx="3765583" cy="646331"/>
          </a:xfrm>
          <a:prstGeom prst="rect">
            <a:avLst/>
          </a:prstGeom>
          <a:noFill/>
        </p:spPr>
        <p:txBody>
          <a:bodyPr wrap="none" lIns="91440" tIns="45720" rIns="91440" bIns="45720">
            <a:spAutoFit/>
          </a:bodyPr>
          <a:lstStyle/>
          <a:p>
            <a:pPr algn="ctr"/>
            <a:r>
              <a:rPr lang="en-US" sz="36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SCOPE &amp; PURPOSE</a:t>
            </a:r>
            <a:endParaRPr lang="en-US" sz="3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6" name="Rectangle 5"/>
          <p:cNvSpPr/>
          <p:nvPr/>
        </p:nvSpPr>
        <p:spPr>
          <a:xfrm>
            <a:off x="1272521" y="1427704"/>
            <a:ext cx="1331390" cy="523220"/>
          </a:xfrm>
          <a:prstGeom prst="rect">
            <a:avLst/>
          </a:prstGeom>
          <a:noFill/>
        </p:spPr>
        <p:txBody>
          <a:bodyPr wrap="none" lIns="91440" tIns="45720" rIns="91440" bIns="45720">
            <a:spAutoFit/>
          </a:bodyPr>
          <a:lstStyle/>
          <a:p>
            <a:pPr algn="ctr"/>
            <a:r>
              <a:rPr lang="en-US" sz="28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SCOPE :</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7" name="Rectangle 6"/>
          <p:cNvSpPr/>
          <p:nvPr/>
        </p:nvSpPr>
        <p:spPr>
          <a:xfrm>
            <a:off x="2364159" y="2028092"/>
            <a:ext cx="7041662" cy="4401205"/>
          </a:xfrm>
          <a:prstGeom prst="rect">
            <a:avLst/>
          </a:prstGeom>
        </p:spPr>
        <p:txBody>
          <a:bodyPr wrap="square">
            <a:spAutoFit/>
          </a:bodyPr>
          <a:lstStyle/>
          <a:p>
            <a:r>
              <a:rPr lang="en-US" sz="2000" b="1" dirty="0"/>
              <a:t>The scope of a restaurant food ordering project using the MERN stack includes developing a comprehensive system for online food ordering, encompassing features such as user authentication, menu browsing, order placement, payment processing, order tracking, and feedback collection. Additionally, the project may involve integrating admin functionalities for restaurant management, including menu updates, order management, inventory tracking, and analytics. Scalability and responsiveness are key considerations to accommodate potential growth and ensure optimal user experience across devices. Furthermore, the project scope may extend to implementing features like promotions, loyalty programs, and third-party integrations to enhance customer engagement and streamline operations.</a:t>
            </a:r>
            <a:endParaRPr lang="en-IN" sz="2000" b="1" dirty="0"/>
          </a:p>
        </p:txBody>
      </p:sp>
    </p:spTree>
    <p:extLst>
      <p:ext uri="{BB962C8B-B14F-4D97-AF65-F5344CB8AC3E}">
        <p14:creationId xmlns:p14="http://schemas.microsoft.com/office/powerpoint/2010/main" val="41461709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28353" y="927520"/>
            <a:ext cx="1819729" cy="646331"/>
          </a:xfrm>
          <a:prstGeom prst="rect">
            <a:avLst/>
          </a:prstGeom>
          <a:noFill/>
        </p:spPr>
        <p:txBody>
          <a:bodyPr wrap="none" lIns="91440" tIns="45720" rIns="91440" bIns="45720">
            <a:spAutoFit/>
          </a:bodyPr>
          <a:lstStyle/>
          <a:p>
            <a:pPr algn="ctr"/>
            <a:r>
              <a:rPr lang="en-US" sz="28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PURPOSE</a:t>
            </a:r>
            <a:r>
              <a:rPr lang="en-US" sz="36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endParaRPr lang="en-US" sz="3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 name="Rectangle 2"/>
          <p:cNvSpPr/>
          <p:nvPr/>
        </p:nvSpPr>
        <p:spPr>
          <a:xfrm>
            <a:off x="2313353" y="1769910"/>
            <a:ext cx="6807200" cy="4093428"/>
          </a:xfrm>
          <a:prstGeom prst="rect">
            <a:avLst/>
          </a:prstGeom>
        </p:spPr>
        <p:txBody>
          <a:bodyPr wrap="square">
            <a:spAutoFit/>
          </a:bodyPr>
          <a:lstStyle/>
          <a:p>
            <a:r>
              <a:rPr lang="en-US" sz="2000" b="1" dirty="0"/>
              <a:t>The purpose of a restaurant food ordering project using the MERN stack is to modernize and streamline the dining experience for both customers and restaurant owners. By leveraging MongoDB, Express.js, React.js, and Node.js, the project aims to create a robust platform for online food ordering that enables customers to conveniently browse menus, place orders, and make payments. For restaurant owners, the system facilitates efficient order management, inventory tracking, and customer engagement through feedback mechanisms. Ultimately, the project's purpose is to enhance accessibility, improve operational efficiency, and foster customer satisfaction by providing a seamless and user-friendly interface for ordering food from </a:t>
            </a:r>
            <a:r>
              <a:rPr lang="en-US" sz="2000" b="1" dirty="0" smtClean="0"/>
              <a:t>restaurants</a:t>
            </a:r>
            <a:r>
              <a:rPr lang="en-IN" sz="2000" b="1" dirty="0" smtClean="0"/>
              <a:t>.</a:t>
            </a:r>
            <a:endParaRPr lang="en-IN" sz="2000" b="1" dirty="0"/>
          </a:p>
        </p:txBody>
      </p:sp>
    </p:spTree>
    <p:extLst>
      <p:ext uri="{BB962C8B-B14F-4D97-AF65-F5344CB8AC3E}">
        <p14:creationId xmlns:p14="http://schemas.microsoft.com/office/powerpoint/2010/main" val="15721576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0358" y="927520"/>
            <a:ext cx="3259289" cy="523220"/>
          </a:xfrm>
          <a:prstGeom prst="rect">
            <a:avLst/>
          </a:prstGeom>
          <a:noFill/>
        </p:spPr>
        <p:txBody>
          <a:bodyPr wrap="none" lIns="91440" tIns="45720" rIns="91440" bIns="45720">
            <a:spAutoFit/>
          </a:bodyPr>
          <a:lstStyle/>
          <a:p>
            <a:pPr algn="ctr"/>
            <a:r>
              <a:rPr lang="en-US" sz="28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PROPOSED SYSTEM :</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 name="Rectangle 2"/>
          <p:cNvSpPr/>
          <p:nvPr/>
        </p:nvSpPr>
        <p:spPr>
          <a:xfrm>
            <a:off x="2268415" y="1767957"/>
            <a:ext cx="6791569" cy="4401205"/>
          </a:xfrm>
          <a:prstGeom prst="rect">
            <a:avLst/>
          </a:prstGeom>
        </p:spPr>
        <p:txBody>
          <a:bodyPr wrap="square">
            <a:spAutoFit/>
          </a:bodyPr>
          <a:lstStyle/>
          <a:p>
            <a:r>
              <a:rPr lang="en-US" sz="2000" b="1" dirty="0"/>
              <a:t>The proposed system for a restaurant food ordering project using the MERN stack involves developing a dynamic platform where customers can effortlessly browse menus, customize orders, and complete transactions online. Leveraging MongoDB for database management, Express.js for server-side logic, React.js for interactive user interfaces, and Node.js for backend development, the system ensures scalability and responsiveness. Features include user authentication, menu management, order tracking, and feedback collection. Additionally, the system integrates admin functionalities for restaurant owners to manage orders, update menus, track inventory, and analyze performance. The goal is to deliver a seamless, efficient, and engaging online food ordering experience for both customers and restaurant staff.</a:t>
            </a:r>
            <a:endParaRPr lang="en-IN" sz="2000" b="1" dirty="0"/>
          </a:p>
        </p:txBody>
      </p:sp>
    </p:spTree>
    <p:extLst>
      <p:ext uri="{BB962C8B-B14F-4D97-AF65-F5344CB8AC3E}">
        <p14:creationId xmlns:p14="http://schemas.microsoft.com/office/powerpoint/2010/main" val="36218434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03709" y="927520"/>
            <a:ext cx="2672591" cy="523220"/>
          </a:xfrm>
          <a:prstGeom prst="rect">
            <a:avLst/>
          </a:prstGeom>
          <a:noFill/>
        </p:spPr>
        <p:txBody>
          <a:bodyPr wrap="none" lIns="91440" tIns="45720" rIns="91440" bIns="45720">
            <a:spAutoFit/>
          </a:bodyPr>
          <a:lstStyle/>
          <a:p>
            <a:pPr algn="ctr"/>
            <a:r>
              <a:rPr lang="en-US" sz="28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SYSTEM DESIGN:</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 name="Rectangle 2"/>
          <p:cNvSpPr/>
          <p:nvPr/>
        </p:nvSpPr>
        <p:spPr>
          <a:xfrm>
            <a:off x="2131647" y="1800195"/>
            <a:ext cx="7026031" cy="4093428"/>
          </a:xfrm>
          <a:prstGeom prst="rect">
            <a:avLst/>
          </a:prstGeom>
        </p:spPr>
        <p:txBody>
          <a:bodyPr wrap="square">
            <a:spAutoFit/>
          </a:bodyPr>
          <a:lstStyle/>
          <a:p>
            <a:r>
              <a:rPr lang="en-US" sz="2000" b="1" dirty="0"/>
              <a:t>The system design of a restaurant food ordering project using the MERN stack involves creating a modular architecture where MongoDB serves as the database for storing menu items, user information, and order details. Express.js handles server-side logic, managing HTTP requests and routing. React.js facilitates dynamic and interactive user interfaces, allowing customers to browse menus and place orders seamlessly. Node.js powers the backend, coordinating communication between the server and client-side components. Integration of payment gateways and authentication systems ensures secure transactions. Additionally, RESTful APIs enable communication between frontend and backend, while scalability considerations ensure optimal performance as the system grows.</a:t>
            </a:r>
            <a:endParaRPr lang="en-IN" sz="2000" b="1" dirty="0"/>
          </a:p>
        </p:txBody>
      </p:sp>
    </p:spTree>
    <p:extLst>
      <p:ext uri="{BB962C8B-B14F-4D97-AF65-F5344CB8AC3E}">
        <p14:creationId xmlns:p14="http://schemas.microsoft.com/office/powerpoint/2010/main" val="41629344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0248" y="927520"/>
            <a:ext cx="3179525" cy="523220"/>
          </a:xfrm>
          <a:prstGeom prst="rect">
            <a:avLst/>
          </a:prstGeom>
          <a:noFill/>
        </p:spPr>
        <p:txBody>
          <a:bodyPr wrap="none" lIns="91440" tIns="45720" rIns="91440" bIns="45720">
            <a:spAutoFit/>
          </a:bodyPr>
          <a:lstStyle/>
          <a:p>
            <a:pPr algn="ctr"/>
            <a:r>
              <a:rPr lang="en-US" sz="28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USE CASE DIAGRAM</a:t>
            </a: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4" name="Rectangle 3"/>
          <p:cNvSpPr/>
          <p:nvPr/>
        </p:nvSpPr>
        <p:spPr>
          <a:xfrm>
            <a:off x="2203938" y="1822439"/>
            <a:ext cx="6838463" cy="3785652"/>
          </a:xfrm>
          <a:prstGeom prst="rect">
            <a:avLst/>
          </a:prstGeom>
        </p:spPr>
        <p:txBody>
          <a:bodyPr wrap="square">
            <a:spAutoFit/>
          </a:bodyPr>
          <a:lstStyle/>
          <a:p>
            <a:r>
              <a:rPr lang="en-US" sz="2000" b="1" dirty="0"/>
              <a:t>The use case diagram for a restaurant food ordering project using the MERN stack illustrates key interactions between actors and the system. Actors include Customers, Admins, and the System itself. Use cases involve actions such as browsing menus, placing orders, making payments, managing orders (for admins), and updating menus (for admins). Customers interact with the system to view available dishes, customize orders, and track deliveries. Admins utilize the system to manage orders, update menus, and analyze performance. The system facilitates communication between users and the database, ensuring seamless operation and enhanced user experience throughout the food ordering process.</a:t>
            </a:r>
            <a:endParaRPr lang="en-IN" sz="2000" b="1" dirty="0"/>
          </a:p>
        </p:txBody>
      </p:sp>
    </p:spTree>
    <p:extLst>
      <p:ext uri="{BB962C8B-B14F-4D97-AF65-F5344CB8AC3E}">
        <p14:creationId xmlns:p14="http://schemas.microsoft.com/office/powerpoint/2010/main" val="44567363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docProps/app.xml><?xml version="1.0" encoding="utf-8"?>
<Properties xmlns="http://schemas.openxmlformats.org/officeDocument/2006/extended-properties" xmlns:vt="http://schemas.openxmlformats.org/officeDocument/2006/docPropsVTypes">
  <Template>TM03457452[[fn=Celestial]]</Template>
  <TotalTime>106</TotalTime>
  <Words>1032</Words>
  <Application>Microsoft Office PowerPoint</Application>
  <PresentationFormat>Widescreen</PresentationFormat>
  <Paragraphs>64</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Google Sans</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LENOVO</cp:lastModifiedBy>
  <cp:revision>13</cp:revision>
  <dcterms:created xsi:type="dcterms:W3CDTF">2024-05-09T11:34:22Z</dcterms:created>
  <dcterms:modified xsi:type="dcterms:W3CDTF">2024-05-09T13:52:26Z</dcterms:modified>
</cp:coreProperties>
</file>